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6" r:id="rId3"/>
    <p:sldId id="274" r:id="rId4"/>
    <p:sldId id="279" r:id="rId5"/>
    <p:sldId id="278" r:id="rId6"/>
    <p:sldId id="280" r:id="rId7"/>
    <p:sldId id="281" r:id="rId8"/>
    <p:sldId id="282" r:id="rId9"/>
    <p:sldId id="283" r:id="rId1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351197-1C56-4728-A68C-4FC85A835263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71C878-5BCE-4A97-B699-B76D29259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1222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84D192A-9454-4EAE-8EFE-958D26BC55B7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3CEB6CE-A44C-4971-9667-BA11209FC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371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February 26, 2014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E127987-C517-48A3-B3EC-51C82A56A4E4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7964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59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E7B4D-60A7-4BC9-BF06-820128C800C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7519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E7B4D-60A7-4BC9-BF06-820128C800C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63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8158177-0771-41EA-819A-8F66789097AC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F7E99B3-F957-448E-8CB8-6A8939E99A34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58177-0771-41EA-819A-8F66789097AC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E99B3-F957-448E-8CB8-6A8939E99A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58177-0771-41EA-819A-8F66789097AC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E99B3-F957-448E-8CB8-6A8939E99A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58177-0771-41EA-819A-8F66789097AC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E99B3-F957-448E-8CB8-6A8939E99A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58177-0771-41EA-819A-8F66789097AC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E99B3-F957-448E-8CB8-6A8939E99A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58177-0771-41EA-819A-8F66789097AC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E99B3-F957-448E-8CB8-6A8939E99A3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58177-0771-41EA-819A-8F66789097AC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E99B3-F957-448E-8CB8-6A8939E99A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58177-0771-41EA-819A-8F66789097AC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E99B3-F957-448E-8CB8-6A8939E99A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58177-0771-41EA-819A-8F66789097AC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E99B3-F957-448E-8CB8-6A8939E99A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58177-0771-41EA-819A-8F66789097AC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E99B3-F957-448E-8CB8-6A8939E99A34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58177-0771-41EA-819A-8F66789097AC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E99B3-F957-448E-8CB8-6A8939E99A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8158177-0771-41EA-819A-8F66789097AC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F7E99B3-F957-448E-8CB8-6A8939E99A3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038" y="1875503"/>
            <a:ext cx="6330893" cy="4342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662" y="1066800"/>
            <a:ext cx="8915400" cy="11430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/>
              <a:t>Action Items For </a:t>
            </a:r>
            <a:br>
              <a:rPr lang="en-US" sz="4800" b="1" dirty="0" smtClean="0"/>
            </a:br>
            <a:r>
              <a:rPr lang="en-US" sz="4800" b="1" dirty="0" smtClean="0"/>
              <a:t>Accountability 2015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5000"/>
            <a:ext cx="8229600" cy="6858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b="1" dirty="0" smtClean="0"/>
              <a:t>URGENT and INTENSE</a:t>
            </a:r>
            <a:endParaRPr lang="en-US" sz="4800" b="1" dirty="0"/>
          </a:p>
        </p:txBody>
      </p:sp>
      <p:pic>
        <p:nvPicPr>
          <p:cNvPr id="1026" name="Picture 2" descr="https://fbcdn-sphotos-g-a.akamaihd.net/hphotos-ak-xpa1/v/t1.0-9/10527912_795305473827282_3439270682037328020_n.jpg?oh=8a18f4c3b38bb9607757e92585cb6dc3&amp;oe=543EF8AB&amp;__gda__=1413100307_1300eab9c0988ac5d78a9018d507d97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038" y="-8524875"/>
            <a:ext cx="9144001" cy="7058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fbcdn-sphotos-g-a.akamaihd.net/hphotos-ak-xpa1/v/t1.0-9/10527912_795305473827282_3439270682037328020_n.jpg?oh=8a18f4c3b38bb9607757e92585cb6dc3&amp;oe=543EF8AB&amp;__gda__=1413100307_1300eab9c0988ac5d78a9018d507d97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2" y="-8372475"/>
            <a:ext cx="9144001" cy="7058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590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3F6E97E4-EBE8-438B-AC3E-A33233E467F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0953" y="685800"/>
            <a:ext cx="86707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</a:rPr>
              <a:t>To </a:t>
            </a:r>
            <a:r>
              <a:rPr lang="en-US" sz="1600" dirty="0">
                <a:solidFill>
                  <a:prstClr val="black"/>
                </a:solidFill>
              </a:rPr>
              <a:t>receive a </a:t>
            </a:r>
            <a:r>
              <a:rPr lang="en-US" sz="1600" i="1" dirty="0">
                <a:solidFill>
                  <a:prstClr val="black"/>
                </a:solidFill>
              </a:rPr>
              <a:t>Met Standard </a:t>
            </a:r>
            <a:r>
              <a:rPr lang="en-US" sz="1600" dirty="0">
                <a:solidFill>
                  <a:prstClr val="black"/>
                </a:solidFill>
              </a:rPr>
              <a:t>or </a:t>
            </a:r>
            <a:r>
              <a:rPr lang="en-US" sz="1600" i="1" dirty="0">
                <a:solidFill>
                  <a:prstClr val="black"/>
                </a:solidFill>
              </a:rPr>
              <a:t>Met Alternative Standard </a:t>
            </a:r>
            <a:r>
              <a:rPr lang="en-US" sz="1600" dirty="0">
                <a:solidFill>
                  <a:prstClr val="black"/>
                </a:solidFill>
              </a:rPr>
              <a:t>rating, all campuses and districts must meet the following targets on all indexes for which they have performance results in 2014. </a:t>
            </a:r>
            <a:endParaRPr lang="en-US" sz="1600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51552" y="6154340"/>
            <a:ext cx="66895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prstClr val="black"/>
                </a:solidFill>
              </a:rPr>
              <a:t>2014 Accountability Manual Appendix L</a:t>
            </a:r>
            <a:endParaRPr lang="en-US" sz="1600" dirty="0">
              <a:solidFill>
                <a:prstClr val="black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2899320"/>
              </p:ext>
            </p:extLst>
          </p:nvPr>
        </p:nvGraphicFramePr>
        <p:xfrm>
          <a:off x="762000" y="1516796"/>
          <a:ext cx="7924800" cy="4806821"/>
        </p:xfrm>
        <a:graphic>
          <a:graphicData uri="http://schemas.openxmlformats.org/drawingml/2006/table">
            <a:tbl>
              <a:tblPr/>
              <a:tblGrid>
                <a:gridCol w="1518922"/>
                <a:gridCol w="1030240"/>
                <a:gridCol w="1322577"/>
                <a:gridCol w="1322577"/>
                <a:gridCol w="1365242"/>
                <a:gridCol w="1365242"/>
              </a:tblGrid>
              <a:tr h="439412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Goudy Old Style" pitchFamily="18" charset="0"/>
                        </a:rPr>
                        <a:t>2014 Accountability Targets [non-AEA Districts and Campuses]</a:t>
                      </a:r>
                    </a:p>
                  </a:txBody>
                  <a:tcPr marL="9132" marR="9132" marT="91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3442">
                <a:tc>
                  <a:txBody>
                    <a:bodyPr/>
                    <a:lstStyle/>
                    <a:p>
                      <a:pPr algn="ctr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32" marR="9132" marT="91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32" marR="9132" marT="91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32" marR="9132" marT="91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32" marR="9132" marT="91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32" marR="9132" marT="91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32" marR="9132" marT="91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23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32" marR="9132" marT="913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Index 1</a:t>
                      </a:r>
                    </a:p>
                  </a:txBody>
                  <a:tcPr marL="9132" marR="9132" marT="91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Index 2</a:t>
                      </a:r>
                    </a:p>
                  </a:txBody>
                  <a:tcPr marL="9132" marR="9132" marT="91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Index 3</a:t>
                      </a:r>
                    </a:p>
                  </a:txBody>
                  <a:tcPr marL="9132" marR="9132" marT="91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Index 4</a:t>
                      </a:r>
                    </a:p>
                  </a:txBody>
                  <a:tcPr marL="9132" marR="9132" marT="91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53767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32" marR="9132" marT="913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32" marR="9132" marT="91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32" marR="9132" marT="91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32" marR="9132" marT="91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All 4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components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32" marR="9132" marT="91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STAAR</a:t>
                      </a:r>
                    </a:p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only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32" marR="9132" marT="913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7837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District</a:t>
                      </a:r>
                    </a:p>
                  </a:txBody>
                  <a:tcPr marL="9132" marR="9132" marT="91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</a:p>
                  </a:txBody>
                  <a:tcPr marL="9132" marR="9132" marT="91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32" marR="9132" marT="91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32" marR="9132" marT="91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</a:t>
                      </a:r>
                    </a:p>
                  </a:txBody>
                  <a:tcPr marL="9132" marR="9132" marT="91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132" marR="9132" marT="91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3223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Campus:</a:t>
                      </a:r>
                    </a:p>
                  </a:txBody>
                  <a:tcPr marL="9132" marR="9132" marT="91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32" marR="9132" marT="91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32" marR="9132" marT="91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32" marR="9132" marT="91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32" marR="9132" marT="91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32" marR="9132" marT="913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837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Elementary</a:t>
                      </a:r>
                    </a:p>
                  </a:txBody>
                  <a:tcPr marL="9132" marR="9132" marT="91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</a:p>
                  </a:txBody>
                  <a:tcPr marL="9132" marR="9132" marT="91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32" marR="9132" marT="91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32" marR="9132" marT="91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9132" marR="9132" marT="91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132" marR="9132" marT="91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7837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Middle School</a:t>
                      </a:r>
                    </a:p>
                  </a:txBody>
                  <a:tcPr marL="9132" marR="9132" marT="91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32" marR="9132" marT="91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32" marR="9132" marT="91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9132" marR="9132" marT="91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132" marR="9132" marT="91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7837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 School/K-12</a:t>
                      </a:r>
                    </a:p>
                  </a:txBody>
                  <a:tcPr marL="9132" marR="9132" marT="91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N/A</a:t>
                      </a:r>
                    </a:p>
                  </a:txBody>
                  <a:tcPr marL="9132" marR="9132" marT="91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32" marR="9132" marT="91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</a:t>
                      </a:r>
                    </a:p>
                  </a:txBody>
                  <a:tcPr marL="9132" marR="9132" marT="91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132" marR="9132" marT="91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3223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32" marR="9132" marT="913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32" marR="9132" marT="913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32" marR="9132" marT="913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32" marR="9132" marT="913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542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5924788"/>
              </p:ext>
            </p:extLst>
          </p:nvPr>
        </p:nvGraphicFramePr>
        <p:xfrm>
          <a:off x="381000" y="97405"/>
          <a:ext cx="8382000" cy="66120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5430"/>
                <a:gridCol w="1302127"/>
                <a:gridCol w="1770034"/>
                <a:gridCol w="1427911"/>
                <a:gridCol w="1343092"/>
                <a:gridCol w="1163406"/>
              </a:tblGrid>
              <a:tr h="341055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Subject</a:t>
                      </a:r>
                      <a:endParaRPr lang="en-US" sz="20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Phase 1</a:t>
                      </a:r>
                      <a:endParaRPr lang="en-US" sz="18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Phase 2</a:t>
                      </a:r>
                      <a:endParaRPr lang="en-US" sz="18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Final</a:t>
                      </a:r>
                      <a:endParaRPr lang="en-US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Level III</a:t>
                      </a:r>
                      <a:endParaRPr lang="en-US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</a:tr>
              <a:tr h="238739">
                <a:tc rowSpan="8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Reading</a:t>
                      </a:r>
                      <a:endParaRPr lang="en-US" sz="10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0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</a:rPr>
                        <a:t>Grade 3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n-lt"/>
                        </a:rPr>
                        <a:t>53%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</a:rPr>
                        <a:t>65%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75%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88%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</a:tr>
              <a:tr h="2387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</a:rPr>
                        <a:t>Grade 4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n-lt"/>
                        </a:rPr>
                        <a:t>52%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</a:rPr>
                        <a:t>66%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77%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86%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</a:tr>
              <a:tr h="2387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</a:rPr>
                        <a:t>Grade 5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n-lt"/>
                        </a:rPr>
                        <a:t>54%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n-lt"/>
                        </a:rPr>
                        <a:t>65%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76%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87%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</a:tr>
              <a:tr h="2387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</a:rPr>
                        <a:t>Grade 6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n-lt"/>
                        </a:rPr>
                        <a:t>52%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n-lt"/>
                        </a:rPr>
                        <a:t>65%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75%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88%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</a:tr>
              <a:tr h="2387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</a:rPr>
                        <a:t>Grade 7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n-lt"/>
                        </a:rPr>
                        <a:t>52%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n-lt"/>
                        </a:rPr>
                        <a:t>64%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74%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84%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</a:tr>
              <a:tr h="2387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</a:rPr>
                        <a:t>Grade 8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n-lt"/>
                        </a:rPr>
                        <a:t>50%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n-lt"/>
                        </a:rPr>
                        <a:t>63%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75%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85%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</a:tr>
              <a:tr h="238739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9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Englis</a:t>
                      </a:r>
                      <a:r>
                        <a:rPr lang="en-US" sz="14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h I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53%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60%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63%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85%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</a:tr>
              <a:tr h="238739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9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English II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54%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59%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63%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85%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</a:tr>
              <a:tr h="2428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</a:rPr>
                        <a:t> 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</a:rPr>
                        <a:t> 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</a:rPr>
                        <a:t> 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solidFill>
                      <a:schemeClr val="bg2"/>
                    </a:solidFill>
                  </a:tcPr>
                </a:tc>
              </a:tr>
              <a:tr h="238739">
                <a:tc rowSpan="7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Math</a:t>
                      </a:r>
                      <a:endParaRPr lang="en-US" sz="10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</a:rPr>
                        <a:t>Grade 3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n-lt"/>
                        </a:rPr>
                        <a:t>59%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</a:rPr>
                        <a:t>72%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83%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91%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</a:tr>
              <a:tr h="2387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</a:rPr>
                        <a:t>Grade 4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</a:rPr>
                        <a:t>60%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n-lt"/>
                        </a:rPr>
                        <a:t>71%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81%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90%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</a:tr>
              <a:tr h="2387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</a:rPr>
                        <a:t>Grade 5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</a:rPr>
                        <a:t>54%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</a:rPr>
                        <a:t>66%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78%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88%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</a:tr>
              <a:tr h="2387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</a:rPr>
                        <a:t>Grade 6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</a:rPr>
                        <a:t>42%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</a:rPr>
                        <a:t>58%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71%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87%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</a:tr>
              <a:tr h="2387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</a:rPr>
                        <a:t>Grade 7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n-lt"/>
                        </a:rPr>
                        <a:t>44%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</a:rPr>
                        <a:t>56%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69%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85%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</a:tr>
              <a:tr h="2387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</a:rPr>
                        <a:t>Grade 8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</a:rPr>
                        <a:t>39%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</a:rPr>
                        <a:t>52%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64%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88%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</a:tr>
              <a:tr h="238739">
                <a:tc vMerge="1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9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Algebra</a:t>
                      </a:r>
                      <a:r>
                        <a:rPr lang="en-US" sz="14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1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37%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50%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61%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83%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</a:tr>
              <a:tr h="2428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</a:rPr>
                        <a:t> 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</a:rPr>
                        <a:t> 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</a:rPr>
                        <a:t> 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solidFill>
                      <a:schemeClr val="bg2"/>
                    </a:solidFill>
                  </a:tcPr>
                </a:tc>
              </a:tr>
              <a:tr h="238739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Science</a:t>
                      </a:r>
                      <a:endParaRPr lang="en-US" sz="14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</a:rPr>
                        <a:t>Grade 5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</a:rPr>
                        <a:t>59%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</a:rPr>
                        <a:t>70%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80%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91%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</a:tr>
              <a:tr h="2387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</a:rPr>
                        <a:t>Grade 8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n-lt"/>
                        </a:rPr>
                        <a:t>56%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n-lt"/>
                        </a:rPr>
                        <a:t>65%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74%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78%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</a:tr>
              <a:tr h="238739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2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Biology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37%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51%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61%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83%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</a:tr>
              <a:tr h="2428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</a:rPr>
                        <a:t> 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</a:rPr>
                        <a:t> 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</a:rPr>
                        <a:t> 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solidFill>
                      <a:schemeClr val="bg2"/>
                    </a:solidFill>
                  </a:tcPr>
                </a:tc>
              </a:tr>
              <a:tr h="238739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Social Studies</a:t>
                      </a:r>
                      <a:endParaRPr lang="en-US" sz="14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</a:rPr>
                        <a:t>Grade 8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</a:rPr>
                        <a:t>50%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</a:rPr>
                        <a:t>62%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73%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83%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</a:tr>
              <a:tr h="275975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2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US History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41%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53%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65%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81%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</a:tr>
              <a:tr h="2428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</a:rPr>
                        <a:t> 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</a:rPr>
                        <a:t> 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</a:rPr>
                        <a:t> 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>
                    <a:solidFill>
                      <a:schemeClr val="bg2"/>
                    </a:solidFill>
                  </a:tcPr>
                </a:tc>
              </a:tr>
              <a:tr h="238739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Writing</a:t>
                      </a:r>
                      <a:endParaRPr lang="en-US" sz="14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</a:rPr>
                        <a:t>Grade 4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</a:rPr>
                        <a:t>52%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</a:rPr>
                        <a:t>61%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68%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84%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</a:tr>
              <a:tr h="2387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</a:rPr>
                        <a:t>Grade 7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n-lt"/>
                        </a:rPr>
                        <a:t>54%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n-lt"/>
                        </a:rPr>
                        <a:t>63%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71%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85%</a:t>
                      </a:r>
                      <a:endParaRPr lang="en-US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</a:tr>
            </a:tbl>
          </a:graphicData>
        </a:graphic>
      </p:graphicFrame>
      <p:sp>
        <p:nvSpPr>
          <p:cNvPr id="2" name="Rectangular Callout 1"/>
          <p:cNvSpPr/>
          <p:nvPr/>
        </p:nvSpPr>
        <p:spPr>
          <a:xfrm>
            <a:off x="876946" y="264763"/>
            <a:ext cx="1828800" cy="685800"/>
          </a:xfrm>
          <a:prstGeom prst="wedgeRectCallout">
            <a:avLst>
              <a:gd name="adj1" fmla="val 92123"/>
              <a:gd name="adj2" fmla="val -43220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Index 1 2014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Index 3 2014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533400" y="2057400"/>
            <a:ext cx="1817571" cy="685800"/>
          </a:xfrm>
          <a:prstGeom prst="wedgeRectCallout">
            <a:avLst>
              <a:gd name="adj1" fmla="val 202523"/>
              <a:gd name="adj2" fmla="val -293875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Index 1 2015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Index 3 2015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1219200" y="3810000"/>
            <a:ext cx="1817571" cy="685800"/>
          </a:xfrm>
          <a:prstGeom prst="wedgeRectCallout">
            <a:avLst>
              <a:gd name="adj1" fmla="val 248684"/>
              <a:gd name="adj2" fmla="val -558202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Index 4 2014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</a:t>
            </a:r>
            <a:r>
              <a:rPr lang="en-US" dirty="0" smtClean="0">
                <a:solidFill>
                  <a:srgbClr val="FF0000"/>
                </a:solidFill>
              </a:rPr>
              <a:t>Index </a:t>
            </a:r>
            <a:r>
              <a:rPr lang="en-US" dirty="0" smtClean="0">
                <a:solidFill>
                  <a:srgbClr val="FF0000"/>
                </a:solidFill>
              </a:rPr>
              <a:t>4 2015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2895601" y="4953000"/>
            <a:ext cx="1989222" cy="838200"/>
          </a:xfrm>
          <a:prstGeom prst="wedgeRectCallout">
            <a:avLst>
              <a:gd name="adj1" fmla="val 194388"/>
              <a:gd name="adj2" fmla="val -597192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Index 3 2014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smtClean="0">
                <a:solidFill>
                  <a:srgbClr val="FF0000"/>
                </a:solidFill>
              </a:rPr>
              <a:t>Index  </a:t>
            </a:r>
            <a:r>
              <a:rPr lang="en-US" dirty="0" smtClean="0">
                <a:solidFill>
                  <a:srgbClr val="FF0000"/>
                </a:solidFill>
              </a:rPr>
              <a:t>3 2015 </a:t>
            </a:r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68177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488" y="139773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Goudy Old Style" pitchFamily="18" charset="0"/>
              </a:rPr>
              <a:t>2014 Accountability Card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32" t="16351" r="8797" b="6933"/>
          <a:stretch/>
        </p:blipFill>
        <p:spPr bwMode="auto">
          <a:xfrm>
            <a:off x="-71869" y="1282773"/>
            <a:ext cx="9336314" cy="5562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934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75621" y="269147"/>
            <a:ext cx="8539839" cy="833001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Goudy Old Style" pitchFamily="18" charset="0"/>
              </a:rPr>
              <a:t>2014 </a:t>
            </a:r>
            <a:r>
              <a:rPr lang="en-US" sz="3600" b="1" dirty="0" smtClean="0">
                <a:latin typeface="Goudy Old Style" pitchFamily="18" charset="0"/>
              </a:rPr>
              <a:t>Accountability Card Sort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645541" y="1828800"/>
            <a:ext cx="3959158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Index 4</a:t>
            </a:r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32" t="14631" r="9370" b="5098"/>
          <a:stretch/>
        </p:blipFill>
        <p:spPr bwMode="auto">
          <a:xfrm>
            <a:off x="0" y="1102148"/>
            <a:ext cx="9144000" cy="5820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54227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262308" cy="407714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High end performance, not mere passing at low standards</a:t>
            </a:r>
            <a:r>
              <a:rPr lang="en-US" dirty="0" smtClean="0"/>
              <a:t>.  Level III performance is just as important as “passing”, whatever that may be.</a:t>
            </a:r>
            <a:endParaRPr lang="en-US" dirty="0" smtClean="0"/>
          </a:p>
          <a:p>
            <a:r>
              <a:rPr lang="en-US" dirty="0" smtClean="0"/>
              <a:t>Special emphasis economically disadvantaged students and Level II performance.</a:t>
            </a:r>
          </a:p>
          <a:p>
            <a:r>
              <a:rPr lang="en-US" dirty="0"/>
              <a:t> </a:t>
            </a:r>
            <a:r>
              <a:rPr lang="en-US" dirty="0" smtClean="0"/>
              <a:t>Growth, you can “pass” and still fail in Index 2</a:t>
            </a:r>
            <a:r>
              <a:rPr lang="en-US" dirty="0" smtClean="0"/>
              <a:t>.  </a:t>
            </a:r>
            <a:endParaRPr lang="en-US" dirty="0" smtClean="0"/>
          </a:p>
          <a:p>
            <a:r>
              <a:rPr lang="en-US" dirty="0" smtClean="0"/>
              <a:t>Final Recommended Standard is the goal. Phase-in is not extremely important in an Index system.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48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Action Item # 1: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Changing the Questions The Teachers Ask When They Get Data! </a:t>
            </a:r>
            <a:endParaRPr lang="en-US" b="1" dirty="0" smtClean="0">
              <a:effectLst/>
            </a:endParaRPr>
          </a:p>
          <a:p>
            <a:r>
              <a:rPr lang="en-US" dirty="0" smtClean="0">
                <a:effectLst/>
              </a:rPr>
              <a:t>How </a:t>
            </a:r>
            <a:r>
              <a:rPr lang="en-US" dirty="0" smtClean="0">
                <a:effectLst/>
              </a:rPr>
              <a:t>many Level III students do we have?</a:t>
            </a:r>
            <a:endParaRPr lang="en-US" dirty="0"/>
          </a:p>
          <a:p>
            <a:r>
              <a:rPr lang="en-US" dirty="0" smtClean="0">
                <a:effectLst/>
              </a:rPr>
              <a:t>How many Level II students are just below Level III?</a:t>
            </a:r>
            <a:endParaRPr lang="en-US" dirty="0"/>
          </a:p>
          <a:p>
            <a:r>
              <a:rPr lang="en-US" dirty="0" smtClean="0">
                <a:effectLst/>
              </a:rPr>
              <a:t>Are students making progress to the Level II Final Recommended Standard?</a:t>
            </a:r>
            <a:endParaRPr lang="en-US" dirty="0"/>
          </a:p>
          <a:p>
            <a:r>
              <a:rPr lang="en-US" dirty="0" smtClean="0">
                <a:effectLst/>
              </a:rPr>
              <a:t>How am I going to differentiate to ensure all students make progress? </a:t>
            </a:r>
            <a:br>
              <a:rPr lang="en-US" dirty="0" smtClean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92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Action Item #2: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229600" cy="419100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Create Intervention/Enrichment for Level III students to keep them there!!</a:t>
            </a:r>
            <a:endParaRPr lang="en-US" b="1" dirty="0" smtClean="0"/>
          </a:p>
          <a:p>
            <a:r>
              <a:rPr lang="en-US" dirty="0" smtClean="0"/>
              <a:t>Level III is just as important as passing in this system.  </a:t>
            </a:r>
          </a:p>
          <a:p>
            <a:r>
              <a:rPr lang="en-US" dirty="0" smtClean="0"/>
              <a:t>Not maintaining Level III students in this system will negatively impact Index 1 and 3 and could lead to IR rating regardless of how many students “passed.”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99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85800"/>
            <a:ext cx="7024744" cy="1143000"/>
          </a:xfrm>
        </p:spPr>
        <p:txBody>
          <a:bodyPr/>
          <a:lstStyle/>
          <a:p>
            <a:r>
              <a:rPr lang="en-US" dirty="0" smtClean="0"/>
              <a:t>Action Item #3: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057400"/>
            <a:ext cx="7696200" cy="4191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Creating a climate where teachers “grind” everyday!</a:t>
            </a:r>
          </a:p>
          <a:p>
            <a:r>
              <a:rPr lang="en-US" dirty="0" smtClean="0"/>
              <a:t>Student growth is an everyday, all day affair. </a:t>
            </a:r>
          </a:p>
          <a:p>
            <a:r>
              <a:rPr lang="en-US" dirty="0" smtClean="0"/>
              <a:t>Gaps in instruction no matter how small or inconsequential they may seem can make or break students with little background knowledge.  </a:t>
            </a:r>
          </a:p>
          <a:p>
            <a:r>
              <a:rPr lang="en-US" dirty="0" smtClean="0"/>
              <a:t>Teacher attendance and attention to each child is paramount for Index 2 and ELL success.</a:t>
            </a:r>
          </a:p>
        </p:txBody>
      </p:sp>
    </p:spTree>
    <p:extLst>
      <p:ext uri="{BB962C8B-B14F-4D97-AF65-F5344CB8AC3E}">
        <p14:creationId xmlns:p14="http://schemas.microsoft.com/office/powerpoint/2010/main" val="35995971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532</TotalTime>
  <Words>620</Words>
  <Application>Microsoft Office PowerPoint</Application>
  <PresentationFormat>On-screen Show (4:3)</PresentationFormat>
  <Paragraphs>217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Austin</vt:lpstr>
      <vt:lpstr>Action Items For  Accountability 2015</vt:lpstr>
      <vt:lpstr>PowerPoint Presentation</vt:lpstr>
      <vt:lpstr>PowerPoint Presentation</vt:lpstr>
      <vt:lpstr>2014 Accountability Card Sort</vt:lpstr>
      <vt:lpstr>2014 Accountability Card Sort</vt:lpstr>
      <vt:lpstr>Drivers</vt:lpstr>
      <vt:lpstr>Action Item # 1:</vt:lpstr>
      <vt:lpstr>Action Item #2:</vt:lpstr>
      <vt:lpstr>Action Item #3: </vt:lpstr>
    </vt:vector>
  </TitlesOfParts>
  <Company>Region 17 ESC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Action Items For Accountability 2015</dc:title>
  <dc:creator>Ty Duncan</dc:creator>
  <cp:lastModifiedBy>Ty Duncan</cp:lastModifiedBy>
  <cp:revision>30</cp:revision>
  <cp:lastPrinted>2014-07-31T23:47:56Z</cp:lastPrinted>
  <dcterms:created xsi:type="dcterms:W3CDTF">2014-07-29T18:07:07Z</dcterms:created>
  <dcterms:modified xsi:type="dcterms:W3CDTF">2014-07-31T23:50:07Z</dcterms:modified>
</cp:coreProperties>
</file>